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12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982CCC-45AD-44DD-816C-285B16BFD337}" type="datetimeFigureOut">
              <a:rPr lang="he-IL" smtClean="0"/>
              <a:t>י'/אדר א/תשע"ו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7E0ACC-F0E7-4667-AEFE-4A96FE502257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rot="392232">
            <a:off x="3758410" y="2012740"/>
            <a:ext cx="3900664" cy="982290"/>
          </a:xfrm>
        </p:spPr>
        <p:txBody>
          <a:bodyPr>
            <a:noAutofit/>
          </a:bodyPr>
          <a:lstStyle/>
          <a:p>
            <a:r>
              <a:rPr lang="he-IL" sz="6000" spc="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הסתברות</a:t>
            </a:r>
            <a:endParaRPr lang="he-IL" sz="6000" spc="3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natYN\AppData\Local\Microsoft\Windows\Temporary Internet Files\Content.IE5\2H079EMD\MC9004403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3895328" cy="38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599" y="659417"/>
            <a:ext cx="8035951" cy="118072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מאורע חלקי – אם מאורע </a:t>
            </a:r>
            <a:r>
              <a:rPr lang="en-US" sz="2800" dirty="0" smtClean="0"/>
              <a:t>A</a:t>
            </a:r>
            <a:r>
              <a:rPr lang="he-IL" sz="2800" dirty="0" smtClean="0"/>
              <a:t> נכלל כולו בתוך מאורע </a:t>
            </a:r>
            <a:r>
              <a:rPr lang="en-US" sz="2800" dirty="0" smtClean="0"/>
              <a:t>B</a:t>
            </a:r>
            <a:r>
              <a:rPr lang="he-IL" sz="2800" dirty="0" smtClean="0"/>
              <a:t>, אז מאורע </a:t>
            </a:r>
            <a:r>
              <a:rPr lang="en-US" sz="2800" dirty="0" smtClean="0"/>
              <a:t>A</a:t>
            </a:r>
            <a:r>
              <a:rPr lang="he-IL" sz="2800" dirty="0" smtClean="0"/>
              <a:t> הוא מאורע חלקי למאורע </a:t>
            </a:r>
            <a:r>
              <a:rPr lang="en-US" sz="2800" dirty="0" smtClean="0"/>
              <a:t>B</a:t>
            </a:r>
            <a:r>
              <a:rPr lang="he-IL" sz="2800" dirty="0" smtClean="0"/>
              <a:t>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1021" y="2756630"/>
                <a:ext cx="4214102" cy="9541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2800" dirty="0" smtClean="0"/>
                  <a:t>הסימון המקובל הוא: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</a:t>
                </a:r>
              </a:p>
              <a:p>
                <a:r>
                  <a:rPr lang="he-IL" sz="2800" dirty="0" smtClean="0"/>
                  <a:t>ומשמעותו היא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מוכל ב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21" y="2756630"/>
                <a:ext cx="4214102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26" t="-6369" r="-289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חמש יח' ב'-2 שאלון 035806 - ‏‏Internet Explorer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45719" r="70159" b="35922"/>
          <a:stretch/>
        </p:blipFill>
        <p:spPr>
          <a:xfrm>
            <a:off x="1129291" y="2209865"/>
            <a:ext cx="2778234" cy="1616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129291" y="4725144"/>
                <a:ext cx="7593930" cy="11807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85000" lnSpcReduction="200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dirty="0" smtClean="0"/>
                  <a:t>בהתייחס לניסוי עם הקובייה: אם מאורע </a:t>
                </a:r>
                <a:r>
                  <a:rPr lang="en-US" dirty="0" smtClean="0"/>
                  <a:t>A</a:t>
                </a:r>
                <a:r>
                  <a:rPr lang="he-IL" dirty="0" smtClean="0"/>
                  <a:t> הוא </a:t>
                </a:r>
                <a:r>
                  <a:rPr lang="en-US" dirty="0" smtClean="0"/>
                  <a:t>A={1, 2}</a:t>
                </a:r>
                <a:r>
                  <a:rPr lang="he-IL" dirty="0" smtClean="0"/>
                  <a:t> ומאורע </a:t>
                </a:r>
                <a:r>
                  <a:rPr lang="en-US" dirty="0" smtClean="0"/>
                  <a:t>B</a:t>
                </a:r>
                <a:r>
                  <a:rPr lang="he-IL" dirty="0" smtClean="0"/>
                  <a:t> הוא </a:t>
                </a:r>
                <a:r>
                  <a:rPr lang="en-US" dirty="0" smtClean="0"/>
                  <a:t>B={1, 2, 3}</a:t>
                </a:r>
                <a:r>
                  <a:rPr lang="he-IL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dirty="0" smtClean="0"/>
                  <a:t>אז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91" y="4725144"/>
                <a:ext cx="7593930" cy="1180728"/>
              </a:xfrm>
              <a:prstGeom prst="rect">
                <a:avLst/>
              </a:prstGeom>
              <a:blipFill rotWithShape="0">
                <a:blip r:embed="rId5"/>
                <a:stretch>
                  <a:fillRect l="-1043" t="-11856" r="-1525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3621" y="822478"/>
            <a:ext cx="8229600" cy="118072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מאורעות שווים – מאורעות שקבוצות התוצאות שלהם שוות.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2004094"/>
                <a:ext cx="664512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 smtClean="0"/>
                  <a:t>הסימון המקובל, הוא: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04094"/>
                <a:ext cx="6645124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19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043607" y="2996952"/>
                <a:ext cx="7577471" cy="187220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בהתייחס לניסוי עם הקובייה: אם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{קבלת מספר זוגי}=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ומאורע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הוא </a:t>
                </a:r>
                <a:r>
                  <a:rPr lang="en-US" sz="2800" dirty="0" smtClean="0"/>
                  <a:t>B={2, 4, 6}</a:t>
                </a:r>
                <a:r>
                  <a:rPr lang="he-IL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אז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2996952"/>
                <a:ext cx="7577471" cy="1872208"/>
              </a:xfrm>
              <a:prstGeom prst="rect">
                <a:avLst/>
              </a:prstGeom>
              <a:blipFill rotWithShape="0">
                <a:blip r:embed="rId3"/>
                <a:stretch>
                  <a:fillRect t="-3909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5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646841"/>
            <a:ext cx="8229600" cy="118072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חיתוך של מאורעות – מאורע שכולל תוצאות משותפות של לפחות שני מאורעות.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1642" y="1681901"/>
                <a:ext cx="44838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 smtClean="0"/>
                  <a:t>הסימון המקובל הוא: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42" y="1681901"/>
                <a:ext cx="4483868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27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043607" y="4725144"/>
                <a:ext cx="7679613" cy="187220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בהתייחס לניסוי עם הקובייה, אם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{3, 2, 1}=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ומאורע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הוא </a:t>
                </a:r>
                <a:r>
                  <a:rPr lang="en-US" sz="2800" dirty="0" smtClean="0"/>
                  <a:t>B={3, 4, 5}</a:t>
                </a:r>
                <a:r>
                  <a:rPr lang="he-IL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אז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e-IL" sz="2800" dirty="0" smtClean="0"/>
                  <a:t> 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4725144"/>
                <a:ext cx="7679613" cy="1872208"/>
              </a:xfrm>
              <a:prstGeom prst="rect">
                <a:avLst/>
              </a:prstGeom>
              <a:blipFill rotWithShape="0">
                <a:blip r:embed="rId3"/>
                <a:stretch>
                  <a:fillRect t="-358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חמש יח' ב'-2 שאלון 035806 - ‏‏Internet Explor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59067" r="70159" b="22412"/>
          <a:stretch/>
        </p:blipFill>
        <p:spPr>
          <a:xfrm>
            <a:off x="3335889" y="2427905"/>
            <a:ext cx="3117687" cy="18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659417"/>
            <a:ext cx="8229600" cy="1180727"/>
          </a:xfrm>
        </p:spPr>
        <p:txBody>
          <a:bodyPr>
            <a:normAutofit/>
          </a:bodyPr>
          <a:lstStyle/>
          <a:p>
            <a:r>
              <a:rPr lang="he-IL" dirty="0" smtClean="0"/>
              <a:t>מאורעות זרים – מאורעות שאין להם תוצאה משותפת.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2" y="1781591"/>
                <a:ext cx="68776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 smtClean="0"/>
                  <a:t>אם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ו-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הם מאורעות זרים, אז: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81591"/>
                <a:ext cx="6877687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1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115615" y="4725144"/>
                <a:ext cx="7607605" cy="1728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בהתייחס לניסוי עם הקובייה: אם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{קבלת מספר זוגי}=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ומאורע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הוא </a:t>
                </a:r>
                <a:r>
                  <a:rPr lang="en-US" sz="2800" dirty="0" smtClean="0"/>
                  <a:t>B={3, 5}</a:t>
                </a:r>
                <a:r>
                  <a:rPr lang="he-IL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אז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he-IL" sz="28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he-IL" sz="2800" dirty="0" smtClean="0"/>
                  <a:t> והמאורעות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ו-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נקראים זרים.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4725144"/>
                <a:ext cx="7607605" cy="1728192"/>
              </a:xfrm>
              <a:prstGeom prst="rect">
                <a:avLst/>
              </a:prstGeom>
              <a:blipFill rotWithShape="0">
                <a:blip r:embed="rId3"/>
                <a:stretch>
                  <a:fillRect t="-3873" r="-16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חמש יח' ב'-2 שאלון 035806 - ‏‏Internet Explor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47862" r="70159" b="33268"/>
          <a:stretch/>
        </p:blipFill>
        <p:spPr>
          <a:xfrm>
            <a:off x="3726367" y="2597200"/>
            <a:ext cx="2664296" cy="16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7487" y="504895"/>
            <a:ext cx="8229600" cy="118072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איחוד מאורעות – מאורע המכיל תוצאות ממאורע </a:t>
            </a:r>
            <a:r>
              <a:rPr lang="en-US" sz="2800" dirty="0" smtClean="0"/>
              <a:t>A</a:t>
            </a:r>
            <a:r>
              <a:rPr lang="he-IL" sz="2800" dirty="0" smtClean="0"/>
              <a:t> ו/או מ-</a:t>
            </a:r>
            <a:r>
              <a:rPr lang="en-US" sz="2800" dirty="0" smtClean="0"/>
              <a:t>B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2798" y="1666115"/>
                <a:ext cx="4350423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2800" dirty="0" smtClean="0"/>
                  <a:t>הסימון המקובל הוא: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98" y="1666115"/>
                <a:ext cx="4350423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r="-29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115615" y="4725144"/>
                <a:ext cx="7607605" cy="165618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בהתייחס לניסוי עם הקובייה: אם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{2, 1}=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ומאורע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הוא </a:t>
                </a:r>
                <a:r>
                  <a:rPr lang="en-US" sz="2800" dirty="0" smtClean="0"/>
                  <a:t>B={2, 4, 6}</a:t>
                </a:r>
                <a:r>
                  <a:rPr lang="he-IL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אז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e-IL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4725144"/>
                <a:ext cx="7607605" cy="1656184"/>
              </a:xfrm>
              <a:prstGeom prst="rect">
                <a:avLst/>
              </a:prstGeom>
              <a:blipFill rotWithShape="0">
                <a:blip r:embed="rId3"/>
                <a:stretch>
                  <a:fillRect t="-4044" r="-1683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חמש יח' ב'-2 שאלון 035806 - ‏‏Internet Explor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38427" r="70000" b="41524"/>
          <a:stretch/>
        </p:blipFill>
        <p:spPr>
          <a:xfrm>
            <a:off x="3248091" y="2482801"/>
            <a:ext cx="3528392" cy="22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401837"/>
                <a:ext cx="7918140" cy="2332856"/>
              </a:xfrm>
            </p:spPr>
            <p:txBody>
              <a:bodyPr>
                <a:noAutofit/>
              </a:bodyPr>
              <a:lstStyle/>
              <a:p>
                <a:r>
                  <a:rPr lang="he-IL" sz="2800" dirty="0" smtClean="0"/>
                  <a:t>ההסתברות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  <a:r>
                  <a:rPr lang="he-IL" sz="2800" dirty="0" smtClean="0"/>
                  <a:t>   ניתן לחשב בעזרת הנוסחה: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e-IL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כדי לא לחשב את קבוצת החיתוך פעמיים.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401837"/>
                <a:ext cx="7918140" cy="2332856"/>
              </a:xfrm>
              <a:blipFill rotWithShape="0">
                <a:blip r:embed="rId2"/>
                <a:stretch>
                  <a:fillRect t="-2872" r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606728" y="2734693"/>
            <a:ext cx="4367245" cy="4320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נוכיח זאת בעזרת דיאגרמת וון:</a:t>
            </a:r>
            <a:endParaRPr lang="he-IL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1472804" y="3267349"/>
            <a:ext cx="3672408" cy="2232248"/>
            <a:chOff x="1187624" y="4365104"/>
            <a:chExt cx="3672408" cy="2232248"/>
          </a:xfrm>
        </p:grpSpPr>
        <p:sp>
          <p:nvSpPr>
            <p:cNvPr id="5" name="מלבן 4"/>
            <p:cNvSpPr/>
            <p:nvPr/>
          </p:nvSpPr>
          <p:spPr>
            <a:xfrm>
              <a:off x="1187624" y="4365104"/>
              <a:ext cx="3672408" cy="2232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41068" y="6220943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068" y="6220943"/>
                  <a:ext cx="40588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אליפסה 8"/>
          <p:cNvSpPr/>
          <p:nvPr/>
        </p:nvSpPr>
        <p:spPr>
          <a:xfrm>
            <a:off x="1616820" y="3588467"/>
            <a:ext cx="1872208" cy="175247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A</a:t>
            </a:r>
            <a:endParaRPr lang="he-IL" sz="2800" dirty="0"/>
          </a:p>
        </p:txBody>
      </p:sp>
      <p:sp>
        <p:nvSpPr>
          <p:cNvPr id="10" name="אליפסה 9"/>
          <p:cNvSpPr/>
          <p:nvPr/>
        </p:nvSpPr>
        <p:spPr>
          <a:xfrm>
            <a:off x="3056980" y="3740978"/>
            <a:ext cx="1525252" cy="128499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B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3088127" y="3879417"/>
            <a:ext cx="40090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/>
              <p:cNvSpPr/>
              <p:nvPr/>
            </p:nvSpPr>
            <p:spPr>
              <a:xfrm>
                <a:off x="1616820" y="5762573"/>
                <a:ext cx="10772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2" name="מלבן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20" y="5762573"/>
                <a:ext cx="107726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12"/>
              <p:cNvSpPr/>
              <p:nvPr/>
            </p:nvSpPr>
            <p:spPr>
              <a:xfrm>
                <a:off x="2461248" y="5791867"/>
                <a:ext cx="1268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3" name="מלבן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48" y="5791867"/>
                <a:ext cx="126893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865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/>
              <p:cNvSpPr/>
              <p:nvPr/>
            </p:nvSpPr>
            <p:spPr>
              <a:xfrm>
                <a:off x="5273578" y="5791867"/>
                <a:ext cx="19627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e-IL" sz="2800" dirty="0" smtClean="0"/>
                  <a:t> </a:t>
                </a:r>
                <a:endParaRPr lang="he-IL" sz="2800" dirty="0"/>
              </a:p>
            </p:txBody>
          </p:sp>
        </mc:Choice>
        <mc:Fallback xmlns="">
          <p:sp>
            <p:nvSpPr>
              <p:cNvPr id="14" name="מלבן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78" y="5791867"/>
                <a:ext cx="196271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528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קבוצה 15"/>
          <p:cNvGrpSpPr/>
          <p:nvPr/>
        </p:nvGrpSpPr>
        <p:grpSpPr>
          <a:xfrm>
            <a:off x="1472804" y="3267349"/>
            <a:ext cx="3672408" cy="2232248"/>
            <a:chOff x="1187624" y="4365104"/>
            <a:chExt cx="3672408" cy="2232248"/>
          </a:xfrm>
        </p:grpSpPr>
        <p:sp>
          <p:nvSpPr>
            <p:cNvPr id="17" name="מלבן 16"/>
            <p:cNvSpPr/>
            <p:nvPr/>
          </p:nvSpPr>
          <p:spPr>
            <a:xfrm>
              <a:off x="1187624" y="4365104"/>
              <a:ext cx="3672408" cy="2232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41068" y="6220943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068" y="6220943"/>
                  <a:ext cx="40588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אליפסה 18"/>
          <p:cNvSpPr/>
          <p:nvPr/>
        </p:nvSpPr>
        <p:spPr>
          <a:xfrm>
            <a:off x="1616820" y="3588467"/>
            <a:ext cx="1872208" cy="175247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A</a:t>
            </a:r>
            <a:endParaRPr lang="he-IL" sz="2800" dirty="0"/>
          </a:p>
        </p:txBody>
      </p:sp>
      <p:sp>
        <p:nvSpPr>
          <p:cNvPr id="20" name="אליפסה 19"/>
          <p:cNvSpPr/>
          <p:nvPr/>
        </p:nvSpPr>
        <p:spPr>
          <a:xfrm>
            <a:off x="3056980" y="3740978"/>
            <a:ext cx="1525252" cy="128499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B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/>
              <p:cNvSpPr/>
              <p:nvPr/>
            </p:nvSpPr>
            <p:spPr>
              <a:xfrm>
                <a:off x="3679485" y="5821161"/>
                <a:ext cx="1805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21" name="מלב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85" y="5821161"/>
                <a:ext cx="1805494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574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659417"/>
            <a:ext cx="7941568" cy="118072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חיסור מאורעות – חיסור של מאורע </a:t>
            </a:r>
            <a:r>
              <a:rPr lang="en-US" sz="2800" dirty="0" smtClean="0"/>
              <a:t>B</a:t>
            </a:r>
            <a:r>
              <a:rPr lang="he-IL" sz="2800" dirty="0" smtClean="0"/>
              <a:t> ממאורע </a:t>
            </a:r>
            <a:r>
              <a:rPr lang="en-US" sz="2800" dirty="0" smtClean="0"/>
              <a:t>A</a:t>
            </a:r>
            <a:r>
              <a:rPr lang="he-IL" sz="2800" dirty="0" smtClean="0"/>
              <a:t>, הוא כל התוצאות שנמצאות ב-</a:t>
            </a:r>
            <a:r>
              <a:rPr lang="en-US" sz="2800" dirty="0" smtClean="0"/>
              <a:t>A</a:t>
            </a:r>
            <a:r>
              <a:rPr lang="he-IL" sz="2800" dirty="0" smtClean="0"/>
              <a:t> ולא ב-</a:t>
            </a:r>
            <a:r>
              <a:rPr lang="en-US" sz="2800" dirty="0" smtClean="0"/>
              <a:t>.B</a:t>
            </a:r>
            <a:r>
              <a:rPr lang="he-IL" sz="2800" dirty="0" smtClean="0"/>
              <a:t> 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27984" y="1746192"/>
                <a:ext cx="414517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 smtClean="0"/>
                  <a:t>הסימון המקובל, הוא: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he-IL" sz="2800" dirty="0" smtClean="0"/>
                  <a:t>  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746192"/>
                <a:ext cx="4145171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7500" t="-11628" r="-308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1043607" y="4725144"/>
                <a:ext cx="7679613" cy="180020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בהתייחס לניסוי עם הקובייה: אם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{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,3, 4</a:t>
                </a:r>
                <a:r>
                  <a:rPr lang="he-IL" sz="2800" dirty="0" smtClean="0"/>
                  <a:t>2, 1}=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ומאורע </a:t>
                </a:r>
                <a:r>
                  <a:rPr lang="en-US" sz="2800" dirty="0" smtClean="0"/>
                  <a:t>B</a:t>
                </a:r>
                <a:r>
                  <a:rPr lang="he-IL" sz="2800" dirty="0" smtClean="0"/>
                  <a:t> הוא </a:t>
                </a:r>
                <a:r>
                  <a:rPr lang="en-US" sz="2800" dirty="0" smtClean="0"/>
                  <a:t>B={2, 5}</a:t>
                </a:r>
                <a:r>
                  <a:rPr lang="he-IL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אז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e-IL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he-IL" sz="2800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e-IL" sz="2800" dirty="0" smtClean="0"/>
                  <a:t> 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4725144"/>
                <a:ext cx="7679613" cy="1800200"/>
              </a:xfrm>
              <a:prstGeom prst="rect">
                <a:avLst/>
              </a:prstGeom>
              <a:blipFill rotWithShape="0">
                <a:blip r:embed="rId3"/>
                <a:stretch>
                  <a:fillRect t="-3729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 descr="חמש יח' ב'-2 שאלון 035806 - ‏‏Internet Explor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54054" r="70000" b="27076"/>
          <a:stretch/>
        </p:blipFill>
        <p:spPr>
          <a:xfrm>
            <a:off x="3489762" y="2557526"/>
            <a:ext cx="3010807" cy="1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מהי הסתברות?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8666" y="1916832"/>
            <a:ext cx="7931224" cy="1108720"/>
          </a:xfrm>
        </p:spPr>
        <p:txBody>
          <a:bodyPr>
            <a:normAutofit/>
          </a:bodyPr>
          <a:lstStyle/>
          <a:p>
            <a:r>
              <a:rPr lang="he-IL" sz="2800" dirty="0" smtClean="0">
                <a:effectLst/>
              </a:rPr>
              <a:t>ההסתברות של מאורע היא ערך מספרי שמתאר את ה</a:t>
            </a:r>
            <a:r>
              <a:rPr lang="he-IL" sz="2800" b="1" dirty="0" smtClean="0">
                <a:effectLst/>
              </a:rPr>
              <a:t>סיכוי</a:t>
            </a:r>
            <a:r>
              <a:rPr lang="he-IL" sz="2800" dirty="0" smtClean="0">
                <a:effectLst/>
              </a:rPr>
              <a:t> שהמאורע יתרחש.</a:t>
            </a:r>
            <a:endParaRPr lang="he-IL" sz="2800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745144" y="3321496"/>
            <a:ext cx="7931224" cy="11087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הסתברות שמאורע יתרחש, היא מספר הנע בין 0 ל-1 (כולל הקצוות).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259632" y="537321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1979712" y="5834881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8084091" y="5348791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0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4949" y="3567333"/>
            <a:ext cx="7662373" cy="662372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מספר </a:t>
            </a:r>
            <a:r>
              <a:rPr lang="he-IL" dirty="0" smtClean="0"/>
              <a:t>התוצאות האפשריות </a:t>
            </a:r>
            <a:r>
              <a:rPr lang="he-IL" dirty="0" smtClean="0"/>
              <a:t>הכולל הוא </a:t>
            </a:r>
            <a:r>
              <a:rPr lang="he-IL" u="sng" dirty="0" smtClean="0">
                <a:solidFill>
                  <a:srgbClr val="FF0000"/>
                </a:solidFill>
              </a:rPr>
              <a:t>שש</a:t>
            </a:r>
            <a:r>
              <a:rPr lang="he-IL" dirty="0" smtClean="0"/>
              <a:t> 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524036" y="2924945"/>
            <a:ext cx="8229600" cy="6243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המספר 3 מופיע בקובי</a:t>
            </a:r>
            <a:r>
              <a:rPr lang="he-IL" dirty="0"/>
              <a:t>י</a:t>
            </a:r>
            <a:r>
              <a:rPr lang="he-IL" dirty="0" smtClean="0"/>
              <a:t>ה רק פעם </a:t>
            </a:r>
            <a:r>
              <a:rPr lang="he-IL" u="sng" dirty="0" smtClean="0">
                <a:solidFill>
                  <a:srgbClr val="FF0000"/>
                </a:solidFill>
              </a:rPr>
              <a:t>אחת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41277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מטילים </a:t>
            </a:r>
            <a:r>
              <a:rPr lang="he-IL" dirty="0" smtClean="0"/>
              <a:t>קובייה</a:t>
            </a:r>
            <a:r>
              <a:rPr lang="he-IL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מה ההסתברות לקבל את המספר 3?</a:t>
            </a:r>
            <a:endParaRPr lang="he-IL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063715" y="4247760"/>
            <a:ext cx="7657008" cy="19175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קבלת התוצאה 3 היא אפשרות אחת מתוך 6 ולכן נסמן שההסתברות </a:t>
            </a:r>
            <a:r>
              <a:rPr lang="he-IL" dirty="0" smtClean="0"/>
              <a:t>(הסיכוי) לקבל את המספר 3 היא </a:t>
            </a:r>
            <a:r>
              <a:rPr lang="he-IL" u="sng" dirty="0" smtClean="0">
                <a:solidFill>
                  <a:srgbClr val="FF0000"/>
                </a:solidFill>
              </a:rPr>
              <a:t>1/6</a:t>
            </a:r>
            <a:r>
              <a:rPr lang="he-IL" dirty="0" smtClean="0"/>
              <a:t>.</a:t>
            </a:r>
            <a:endParaRPr lang="he-IL" dirty="0"/>
          </a:p>
        </p:txBody>
      </p:sp>
      <p:cxnSp>
        <p:nvCxnSpPr>
          <p:cNvPr id="8" name="מחבר ישר 7"/>
          <p:cNvCxnSpPr/>
          <p:nvPr/>
        </p:nvCxnSpPr>
        <p:spPr>
          <a:xfrm>
            <a:off x="457200" y="2737520"/>
            <a:ext cx="8363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נוסף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381" y="3587317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מספר </a:t>
            </a:r>
            <a:r>
              <a:rPr lang="he-IL" dirty="0" smtClean="0"/>
              <a:t>התוצאות האפשריות </a:t>
            </a:r>
            <a:r>
              <a:rPr lang="he-IL" dirty="0" smtClean="0"/>
              <a:t>הכולל הוא </a:t>
            </a:r>
            <a:r>
              <a:rPr lang="he-IL" u="sng" dirty="0" smtClean="0">
                <a:solidFill>
                  <a:srgbClr val="FF0000"/>
                </a:solidFill>
              </a:rPr>
              <a:t>שש</a:t>
            </a:r>
            <a:r>
              <a:rPr lang="he-IL" dirty="0" smtClean="0"/>
              <a:t> 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71016" y="2924945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יש </a:t>
            </a:r>
            <a:r>
              <a:rPr lang="he-IL" u="sng" dirty="0" smtClean="0">
                <a:solidFill>
                  <a:srgbClr val="FF0000"/>
                </a:solidFill>
              </a:rPr>
              <a:t>שלוש</a:t>
            </a:r>
            <a:r>
              <a:rPr lang="he-IL" dirty="0" smtClean="0"/>
              <a:t> אפשרויות לקבל מספר זוגי {6, 4, 2}.</a:t>
            </a: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41277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מטילים קובייה</a:t>
            </a:r>
            <a:r>
              <a:rPr lang="he-IL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מה ההסתברות לקבל מספר זוגי?</a:t>
            </a:r>
            <a:endParaRPr lang="he-IL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043608" y="4869160"/>
            <a:ext cx="7657008" cy="1324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לכן, ההסתברות (הסיכוי) לקבל מספר זוגי היא </a:t>
            </a:r>
            <a:r>
              <a:rPr lang="he-IL" dirty="0" smtClean="0"/>
              <a:t>   </a:t>
            </a:r>
            <a:r>
              <a:rPr lang="he-IL" u="sng" dirty="0" smtClean="0">
                <a:solidFill>
                  <a:srgbClr val="FF0000"/>
                </a:solidFill>
              </a:rPr>
              <a:t>3/6</a:t>
            </a:r>
            <a:r>
              <a:rPr lang="he-IL" dirty="0" smtClean="0"/>
              <a:t> (3 מתוך 6) </a:t>
            </a:r>
            <a:r>
              <a:rPr lang="he-IL" dirty="0" smtClean="0"/>
              <a:t>שזה שווה ל-</a:t>
            </a:r>
            <a:r>
              <a:rPr lang="he-IL" u="sng" dirty="0" smtClean="0">
                <a:solidFill>
                  <a:srgbClr val="FF0000"/>
                </a:solidFill>
              </a:rPr>
              <a:t>1/2</a:t>
            </a:r>
            <a:r>
              <a:rPr lang="he-IL" dirty="0" smtClean="0"/>
              <a:t>.</a:t>
            </a:r>
            <a:endParaRPr lang="he-IL" dirty="0"/>
          </a:p>
        </p:txBody>
      </p:sp>
      <p:cxnSp>
        <p:nvCxnSpPr>
          <p:cNvPr id="8" name="מחבר ישר 7"/>
          <p:cNvCxnSpPr/>
          <p:nvPr/>
        </p:nvCxnSpPr>
        <p:spPr>
          <a:xfrm>
            <a:off x="457200" y="2737520"/>
            <a:ext cx="8363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5736" y="133290"/>
            <a:ext cx="6232736" cy="1143000"/>
          </a:xfrm>
        </p:spPr>
        <p:txBody>
          <a:bodyPr/>
          <a:lstStyle/>
          <a:p>
            <a:r>
              <a:rPr lang="he-IL" dirty="0" smtClean="0"/>
              <a:t>מושגים יסודיים בהסתברות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276290"/>
                <a:ext cx="7863041" cy="1540767"/>
              </a:xfrm>
            </p:spPr>
            <p:txBody>
              <a:bodyPr>
                <a:noAutofit/>
              </a:bodyPr>
              <a:lstStyle/>
              <a:p>
                <a:r>
                  <a:rPr lang="he-IL" sz="2800" u="sng" dirty="0" smtClean="0"/>
                  <a:t>מרחב המדגם </a:t>
                </a:r>
                <a:r>
                  <a:rPr lang="he-IL" sz="2800" dirty="0" smtClean="0"/>
                  <a:t>– קבוצת כל התוצאות האפשריות כשעושים ניסוי כלשהו.</a:t>
                </a:r>
              </a:p>
              <a:p>
                <a:pPr marL="0" indent="404813">
                  <a:buNone/>
                </a:pPr>
                <a:r>
                  <a:rPr lang="he-IL" sz="2800" dirty="0" smtClean="0"/>
                  <a:t>נהוג לסמן את מרחב המדגם באות היוונית אומגה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he-IL" sz="2800" dirty="0" smtClean="0"/>
                  <a:t>.</a:t>
                </a:r>
                <a:endParaRPr lang="he-IL" sz="28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276290"/>
                <a:ext cx="7863041" cy="1540767"/>
              </a:xfrm>
              <a:blipFill rotWithShape="0">
                <a:blip r:embed="rId2"/>
                <a:stretch>
                  <a:fillRect t="-4348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177280" y="2852936"/>
            <a:ext cx="7643192" cy="158417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u="sng" dirty="0" smtClean="0"/>
              <a:t>מאורע</a:t>
            </a:r>
            <a:r>
              <a:rPr lang="he-IL" sz="2800" dirty="0" smtClean="0"/>
              <a:t> – קבוצת תוצאות </a:t>
            </a:r>
            <a:r>
              <a:rPr lang="he-IL" sz="2800" dirty="0" smtClean="0"/>
              <a:t>אפשריות בהתאם </a:t>
            </a:r>
            <a:r>
              <a:rPr lang="he-IL" sz="2800" dirty="0"/>
              <a:t>להגדרת התכונה של הקבוצה, </a:t>
            </a:r>
            <a:r>
              <a:rPr lang="he-IL" sz="2800" dirty="0" smtClean="0"/>
              <a:t>תוצאה אחת או </a:t>
            </a:r>
            <a:r>
              <a:rPr lang="he-IL" sz="2800" dirty="0" smtClean="0"/>
              <a:t>יותר.</a:t>
            </a:r>
            <a:endParaRPr lang="he-IL" sz="2800" dirty="0" smtClean="0"/>
          </a:p>
          <a:p>
            <a:pPr marL="0" indent="352425">
              <a:buFont typeface="Arial" panose="020B0604020202020204" pitchFamily="34" charset="0"/>
              <a:buNone/>
            </a:pPr>
            <a:r>
              <a:rPr lang="he-IL" sz="2800" dirty="0" smtClean="0"/>
              <a:t>נהוג </a:t>
            </a:r>
            <a:r>
              <a:rPr lang="he-IL" sz="2800" dirty="0"/>
              <a:t>לסמן </a:t>
            </a:r>
            <a:r>
              <a:rPr lang="he-IL" sz="2800" dirty="0" smtClean="0"/>
              <a:t>מאורע באות לועזית גדולה, כגון </a:t>
            </a:r>
            <a:r>
              <a:rPr lang="en-US" sz="2800" dirty="0" smtClean="0"/>
              <a:t>A</a:t>
            </a:r>
            <a:r>
              <a:rPr lang="he-IL" sz="2800" dirty="0" smtClean="0"/>
              <a:t>, </a:t>
            </a:r>
            <a:r>
              <a:rPr lang="en-US" sz="2800" dirty="0" smtClean="0"/>
              <a:t>B</a:t>
            </a:r>
            <a:r>
              <a:rPr lang="he-IL" sz="2800" dirty="0" smtClean="0"/>
              <a:t>, </a:t>
            </a:r>
            <a:r>
              <a:rPr lang="en-US" sz="2800" dirty="0" smtClean="0"/>
              <a:t>C</a:t>
            </a:r>
            <a:endParaRPr lang="he-IL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590872" y="4437112"/>
                <a:ext cx="8229600" cy="14401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2800" u="sng" dirty="0" smtClean="0"/>
                  <a:t>מאורע בלתי אפשרי </a:t>
                </a:r>
                <a:r>
                  <a:rPr lang="he-IL" sz="2800" dirty="0" smtClean="0"/>
                  <a:t>– מאורע ריק</a:t>
                </a:r>
                <a:r>
                  <a:rPr lang="he-IL" sz="2800" dirty="0" smtClean="0"/>
                  <a:t>. מאורע שלא תתכן בו אף תוצאה אפשרית</a:t>
                </a:r>
                <a:endParaRPr lang="he-IL" sz="2800" dirty="0" smtClean="0"/>
              </a:p>
              <a:p>
                <a:pPr marL="0" indent="352425">
                  <a:buFont typeface="Arial" panose="020B0604020202020204" pitchFamily="34" charset="0"/>
                  <a:buNone/>
                </a:pPr>
                <a:r>
                  <a:rPr lang="he-IL" sz="2800" dirty="0" smtClean="0"/>
                  <a:t>נהוג </a:t>
                </a:r>
                <a:r>
                  <a:rPr lang="he-IL" sz="2800" dirty="0"/>
                  <a:t>לסמן </a:t>
                </a:r>
                <a:r>
                  <a:rPr lang="he-IL" sz="2800" dirty="0" smtClean="0"/>
                  <a:t>מאורע בלתי אפשרי באות היוונית פי </a:t>
                </a:r>
                <a14:m>
                  <m:oMath xmlns:m="http://schemas.openxmlformats.org/officeDocument/2006/math">
                    <m:r>
                      <a:rPr lang="he-IL" sz="280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he-IL" sz="2800" dirty="0" smtClean="0"/>
                  <a:t>. (פ' רפה)</a:t>
                </a:r>
                <a:endParaRPr lang="he-IL" sz="2800" dirty="0"/>
              </a:p>
            </p:txBody>
          </p:sp>
        </mc:Choice>
        <mc:Fallback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2" y="4437112"/>
                <a:ext cx="8229600" cy="1440160"/>
              </a:xfrm>
              <a:prstGeom prst="rect">
                <a:avLst/>
              </a:prstGeom>
              <a:blipFill rotWithShape="0">
                <a:blip r:embed="rId3"/>
                <a:stretch>
                  <a:fillRect t="-4237" r="-118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043608" y="5877272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הסתברות נהוג לסמן באות </a:t>
            </a:r>
            <a:r>
              <a:rPr lang="en-US" sz="2800" dirty="0" smtClean="0"/>
              <a:t>P</a:t>
            </a:r>
            <a:r>
              <a:rPr lang="he-IL" sz="2800" dirty="0" smtClean="0"/>
              <a:t>.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03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676672"/>
          </a:xfrm>
        </p:spPr>
        <p:txBody>
          <a:bodyPr/>
          <a:lstStyle/>
          <a:p>
            <a:r>
              <a:rPr lang="he-IL" dirty="0" smtClean="0"/>
              <a:t>נדגים באמצעות הניסוי </a:t>
            </a:r>
            <a:r>
              <a:rPr lang="he-IL" dirty="0" smtClean="0"/>
              <a:t>של הטלת הקובייה</a:t>
            </a:r>
            <a:r>
              <a:rPr lang="he-IL" dirty="0" smtClean="0"/>
              <a:t>: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3048" y="1484784"/>
                <a:ext cx="709809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 smtClean="0"/>
                  <a:t>מרחב המדגם </a:t>
                </a:r>
                <a:r>
                  <a:rPr lang="he-IL" sz="2400" dirty="0" smtClean="0"/>
                  <a:t>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{1, 2, 3, 4, 5, 6}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48" y="1484784"/>
                <a:ext cx="7098098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4118" r="-1717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47664" y="2277452"/>
            <a:ext cx="69676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מאורעות</a:t>
            </a:r>
            <a:r>
              <a:rPr lang="he-IL" sz="2400" dirty="0" smtClean="0"/>
              <a:t> </a:t>
            </a:r>
            <a:r>
              <a:rPr lang="he-IL" sz="2800" dirty="0"/>
              <a:t>– למשל</a:t>
            </a:r>
            <a:r>
              <a:rPr lang="he-IL" sz="2400" dirty="0" smtClean="0"/>
              <a:t>:  </a:t>
            </a:r>
            <a:r>
              <a:rPr lang="he-IL" sz="2400" dirty="0" smtClean="0"/>
              <a:t> </a:t>
            </a:r>
            <a:r>
              <a:rPr lang="en-US" sz="2800" dirty="0" smtClean="0"/>
              <a:t>A</a:t>
            </a:r>
            <a:r>
              <a:rPr lang="en-US" sz="2800" dirty="0"/>
              <a:t>={3}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he-IL" sz="2400" dirty="0" smtClean="0"/>
              <a:t>       </a:t>
            </a:r>
            <a:r>
              <a:rPr lang="he-IL" sz="2400" dirty="0" smtClean="0"/>
              <a:t>      </a:t>
            </a:r>
            <a:r>
              <a:rPr lang="en-US" sz="2800" dirty="0" smtClean="0"/>
              <a:t> </a:t>
            </a:r>
            <a:r>
              <a:rPr lang="en-US" sz="2800" dirty="0"/>
              <a:t>B={2, 4, 6}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0191" y="4625263"/>
                <a:ext cx="6530955" cy="9541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2800" dirty="0"/>
                  <a:t>מאורע ריק – קבלת מספר הגדול מ-6, למשל </a:t>
                </a:r>
                <a:r>
                  <a:rPr lang="he-IL" sz="2800" dirty="0" smtClean="0"/>
                  <a:t>7</a:t>
                </a:r>
              </a:p>
              <a:p>
                <a:r>
                  <a:rPr lang="he-IL" sz="2800" dirty="0" smtClean="0"/>
                  <a:t>ההסתברות לקבל בקובייה 7 היא: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0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91" y="4625263"/>
                <a:ext cx="6530955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746" t="-7692" r="-1866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7586" y="3501008"/>
            <a:ext cx="621356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/>
              <a:t>ההסתברות לקבל </a:t>
            </a:r>
            <a:r>
              <a:rPr lang="he-IL" sz="2800" dirty="0"/>
              <a:t>את המספר 3:  </a:t>
            </a:r>
            <a:r>
              <a:rPr lang="en-US" sz="2800" dirty="0" smtClean="0"/>
              <a:t>P(3</a:t>
            </a:r>
            <a:r>
              <a:rPr lang="en-US" sz="2800" dirty="0"/>
              <a:t>)=1/6</a:t>
            </a:r>
          </a:p>
          <a:p>
            <a:r>
              <a:rPr lang="he-IL" sz="2800" dirty="0" smtClean="0"/>
              <a:t>נרשום באמצעות הסימון המקובל: </a:t>
            </a:r>
            <a:r>
              <a:rPr lang="en-US" sz="2800" dirty="0" smtClean="0"/>
              <a:t>P(A</a:t>
            </a:r>
            <a:r>
              <a:rPr lang="en-US" sz="2800" dirty="0"/>
              <a:t>)=1/6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07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נגדיר מחדש הסתברות </a:t>
            </a:r>
            <a:r>
              <a:rPr lang="he-IL" sz="3200" dirty="0" smtClean="0"/>
              <a:t>(בשימוש המונחים)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24944"/>
              </a:xfrm>
            </p:spPr>
            <p:txBody>
              <a:bodyPr>
                <a:normAutofit/>
              </a:bodyPr>
              <a:lstStyle/>
              <a:p>
                <a:r>
                  <a:rPr lang="he-IL" sz="2800" dirty="0" smtClean="0"/>
                  <a:t>בניסוי מקרי בעל מרחב מדגם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he-IL" sz="2800" dirty="0" smtClean="0"/>
                  <a:t> מגדירים פונקציית הסתברות </a:t>
                </a:r>
                <a:r>
                  <a:rPr lang="en-US" sz="2800" dirty="0" smtClean="0"/>
                  <a:t>P</a:t>
                </a:r>
                <a:r>
                  <a:rPr lang="he-IL" sz="2800" dirty="0" smtClean="0"/>
                  <a:t> שמתאימה לכל 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ערך מספרי שמסומן </a:t>
                </a:r>
                <a:r>
                  <a:rPr lang="en-US" sz="2800" dirty="0" smtClean="0"/>
                  <a:t>P(A)</a:t>
                </a:r>
                <a:r>
                  <a:rPr lang="he-IL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   הערך המספרי נקרא ההסתברות של המאורע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 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  <a:r>
                  <a:rPr lang="he-IL" sz="2800" dirty="0" smtClean="0"/>
                  <a:t>  והוא מקיים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he-IL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  <a:r>
                  <a:rPr lang="he-IL" sz="2800" dirty="0" smtClean="0"/>
                  <a:t>  </a:t>
                </a:r>
                <a:r>
                  <a:rPr lang="he-IL" sz="1800" dirty="0" smtClean="0"/>
                  <a:t>מתוך בני גורן (מתמטיקה 5 יח"ל-חלק ב'-2), ע"מ 502.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24944"/>
              </a:xfrm>
              <a:blipFill rotWithShape="0">
                <a:blip r:embed="rId2"/>
                <a:stretch>
                  <a:fillRect t="-214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75130" y="5063745"/>
            <a:ext cx="187583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/>
              <a:t>נשים לב, כי: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7948" y="5063745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948" y="5063745"/>
                <a:ext cx="284052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4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6260" y="5586965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60" y="5586965"/>
                <a:ext cx="284052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4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2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מעט הגדרות נוספות....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1180728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מאורע משלים – מאורע שכולל את כל האפשרויות שאינן מופיעות ב"מאורע הראשי". </a:t>
            </a:r>
            <a:endParaRPr lang="he-IL" sz="2800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21196" y="2702283"/>
            <a:ext cx="8229600" cy="202286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dirty="0" smtClean="0"/>
              <a:t>אם נתייחס לניסוי עם הקובייה, ונגדיר "המאורע הראשי" שהוא "לקבל מספר זוגי"  </a:t>
            </a:r>
            <a:r>
              <a:rPr lang="en-US" sz="2800" dirty="0" smtClean="0"/>
              <a:t>A={2, 4, 6}</a:t>
            </a:r>
            <a:r>
              <a:rPr lang="he-IL" sz="2800" dirty="0" smtClean="0"/>
              <a:t>.</a:t>
            </a:r>
          </a:p>
          <a:p>
            <a:pPr marL="0" indent="0">
              <a:buNone/>
            </a:pPr>
            <a:r>
              <a:rPr lang="he-IL" sz="2800" dirty="0" smtClean="0"/>
              <a:t>המאורע המשלים יהיה "לקבל מספר אי-זוגי" </a:t>
            </a:r>
            <a:r>
              <a:rPr lang="en-US" sz="2800" dirty="0" smtClean="0"/>
              <a:t>B={1, 3, 5}</a:t>
            </a:r>
            <a:r>
              <a:rPr lang="he-IL" sz="2800" dirty="0" smtClean="0"/>
              <a:t>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457200" y="4395012"/>
                <a:ext cx="8229600" cy="11807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sz="2800" dirty="0" smtClean="0"/>
                  <a:t>אם </a:t>
                </a:r>
                <a:r>
                  <a:rPr lang="en-US" sz="2800" dirty="0" smtClean="0"/>
                  <a:t>A</a:t>
                </a:r>
                <a:r>
                  <a:rPr lang="he-IL" sz="2800" dirty="0" smtClean="0"/>
                  <a:t> הוא המאורע, אז הסימון של המאורע המשלים יהיה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he-IL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95012"/>
                <a:ext cx="8229600" cy="1180728"/>
              </a:xfrm>
              <a:prstGeom prst="rect">
                <a:avLst/>
              </a:prstGeom>
              <a:blipFill rotWithShape="0">
                <a:blip r:embed="rId2"/>
                <a:stretch>
                  <a:fillRect t="-618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2771800" y="5575740"/>
                <a:ext cx="3528392" cy="5903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75740"/>
                <a:ext cx="3528392" cy="5903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4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חמש יח' ב'-2 שאלון 035806 - ‏‏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40581" r="69959" b="40161"/>
          <a:stretch/>
        </p:blipFill>
        <p:spPr>
          <a:xfrm>
            <a:off x="3923928" y="3811000"/>
            <a:ext cx="3312368" cy="1950388"/>
          </a:xfrm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594355" y="62117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דיאגרמת וון </a:t>
            </a:r>
          </a:p>
          <a:p>
            <a:pPr marL="0" indent="0">
              <a:buNone/>
            </a:pPr>
            <a:r>
              <a:rPr lang="he-IL" sz="2800" dirty="0" smtClean="0"/>
              <a:t>ניתן לצייר קשרים בין מאורעות בעזרת דיאגרמה </a:t>
            </a:r>
          </a:p>
          <a:p>
            <a:pPr marL="0" indent="0">
              <a:buNone/>
            </a:pPr>
            <a:r>
              <a:rPr lang="he-IL" sz="2800" dirty="0" smtClean="0"/>
              <a:t>שמקובלת בתורת הקבוצות ונקראת דיאגרמת וון.</a:t>
            </a: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891806" y="2420888"/>
            <a:ext cx="7932149" cy="120317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dirty="0" smtClean="0"/>
              <a:t>בציור - המאורע </a:t>
            </a:r>
            <a:r>
              <a:rPr lang="en-US" sz="2800" dirty="0" smtClean="0"/>
              <a:t>A</a:t>
            </a:r>
            <a:r>
              <a:rPr lang="he-IL" sz="2800" dirty="0" smtClean="0"/>
              <a:t> מסומן באפור, מרחב המדגם הוא המלבן כולו ולכן המאורע המשלים הוא החלק במלבן שנותר לבן.</a:t>
            </a:r>
          </a:p>
        </p:txBody>
      </p:sp>
    </p:spTree>
    <p:extLst>
      <p:ext uri="{BB962C8B-B14F-4D97-AF65-F5344CB8AC3E}">
        <p14:creationId xmlns:p14="http://schemas.microsoft.com/office/powerpoint/2010/main" val="11725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847</Words>
  <Application>Microsoft Office PowerPoint</Application>
  <PresentationFormat>‫הצגה על המסך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Gill Sans MT</vt:lpstr>
      <vt:lpstr>Verdana</vt:lpstr>
      <vt:lpstr>Wingdings 2</vt:lpstr>
      <vt:lpstr>מפנה השמש</vt:lpstr>
      <vt:lpstr>הסתברות</vt:lpstr>
      <vt:lpstr>מהי הסתברות?</vt:lpstr>
      <vt:lpstr>תרגיל</vt:lpstr>
      <vt:lpstr>תרגיל נוסף</vt:lpstr>
      <vt:lpstr>מושגים יסודיים בהסתברות</vt:lpstr>
      <vt:lpstr>מצגת של PowerPoint</vt:lpstr>
      <vt:lpstr>נגדיר מחדש הסתברות (בשימוש המונחים)</vt:lpstr>
      <vt:lpstr>מעט הגדרות נוספות....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הסתברות</dc:title>
  <dc:creator>AnatYN</dc:creator>
  <cp:lastModifiedBy>varda</cp:lastModifiedBy>
  <cp:revision>56</cp:revision>
  <dcterms:created xsi:type="dcterms:W3CDTF">2014-08-24T19:20:52Z</dcterms:created>
  <dcterms:modified xsi:type="dcterms:W3CDTF">2016-02-19T17:35:22Z</dcterms:modified>
</cp:coreProperties>
</file>